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9" r:id="rId1"/>
    <p:sldMasterId id="2147484036" r:id="rId2"/>
  </p:sldMasterIdLst>
  <p:sldIdLst>
    <p:sldId id="256" r:id="rId3"/>
    <p:sldId id="257" r:id="rId4"/>
    <p:sldId id="258" r:id="rId5"/>
    <p:sldId id="259" r:id="rId6"/>
    <p:sldId id="260" r:id="rId7"/>
    <p:sldId id="262" r:id="rId8"/>
    <p:sldId id="26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25" autoAdjust="0"/>
    <p:restoredTop sz="76335" autoAdjust="0"/>
  </p:normalViewPr>
  <p:slideViewPr>
    <p:cSldViewPr snapToGrid="0">
      <p:cViewPr varScale="1">
        <p:scale>
          <a:sx n="84" d="100"/>
          <a:sy n="84" d="100"/>
        </p:scale>
        <p:origin x="918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media/image1.jpg>
</file>

<file path=ppt/media/image2.png>
</file>

<file path=ppt/media/image3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2/29/2016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146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2/29/2016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2830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2/29/2016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6204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93105" y="802298"/>
            <a:ext cx="8561747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93106" y="3531204"/>
            <a:ext cx="8561746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2/29/2016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93105" y="329307"/>
            <a:ext cx="4897310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2334637" y="798973"/>
            <a:ext cx="0" cy="2544756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91124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2/29/2016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37603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813" y="1756130"/>
            <a:ext cx="8562580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5" y="3806195"/>
            <a:ext cx="8549990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2/29/2016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2845107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4893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804889"/>
            <a:ext cx="9520157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34695" y="2010878"/>
            <a:ext cx="4608576" cy="343814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4793" y="2017343"/>
            <a:ext cx="4604130" cy="3441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2/29/2016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819808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804163"/>
            <a:ext cx="9520157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5" y="2019549"/>
            <a:ext cx="4608576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4695" y="2824269"/>
            <a:ext cx="4608576" cy="26444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4791" y="2023003"/>
            <a:ext cx="4608576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4792" y="2821491"/>
            <a:ext cx="4608576" cy="263737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2/29/2016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462442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2/29/2016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36513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2/29/2016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1350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42" y="798973"/>
            <a:ext cx="3183128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4695" y="3205491"/>
            <a:ext cx="3184989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2/29/2016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371687" y="798973"/>
            <a:ext cx="0" cy="2247117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611149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2/29/2016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8348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chemeClr val="bg2">
                    <a:lumMod val="10000"/>
                  </a:schemeClr>
                </a:gs>
                <a:gs pos="100000">
                  <a:schemeClr val="bg2">
                    <a:lumMod val="10000"/>
                  </a:schemeClr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 prstMaterial="matte">
              <a:bevelT w="133350" h="50800" prst="divo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5694" y="1129513"/>
            <a:ext cx="5447840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4695" y="3145992"/>
            <a:ext cx="5440037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534695" y="5469856"/>
            <a:ext cx="5440038" cy="320123"/>
          </a:xfrm>
        </p:spPr>
        <p:txBody>
          <a:bodyPr/>
          <a:lstStyle>
            <a:lvl1pPr algn="l">
              <a:defRPr/>
            </a:lvl1pPr>
          </a:lstStyle>
          <a:p>
            <a:fld id="{FF632088-7E42-4B13-8645-6CA4616862AF}" type="datetimeFigureOut">
              <a:rPr lang="en-US" smtClean="0"/>
              <a:t>2/29/2016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534910" y="318640"/>
            <a:ext cx="5453475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71687" y="798973"/>
            <a:ext cx="0" cy="2161124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529639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2/29/2016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991896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883863"/>
            <a:ext cx="1615742" cy="45749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34694" y="883863"/>
            <a:ext cx="7738807" cy="457499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2/29/2016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9439111" y="719272"/>
            <a:ext cx="1615742" cy="0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16218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2/29/2016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770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2/29/2016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11977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2/29/2016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130546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2/29/2016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088077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2/29/2016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6279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2/29/2016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79858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2/29/2016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4667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FF632088-7E42-4B13-8645-6CA4616862AF}" type="datetimeFigureOut">
              <a:rPr lang="en-US" smtClean="0"/>
              <a:t>2/29/2016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01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1" r:id="rId2"/>
    <p:sldLayoutId id="2147483752" r:id="rId3"/>
    <p:sldLayoutId id="2147483753" r:id="rId4"/>
    <p:sldLayoutId id="2147483754" r:id="rId5"/>
    <p:sldLayoutId id="2147483755" r:id="rId6"/>
    <p:sldLayoutId id="2147483756" r:id="rId7"/>
    <p:sldLayoutId id="2147483757" r:id="rId8"/>
    <p:sldLayoutId id="2147483758" r:id="rId9"/>
    <p:sldLayoutId id="2147483759" r:id="rId10"/>
    <p:sldLayoutId id="214748376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2015732"/>
            <a:ext cx="12192000" cy="4118829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/>
          <a:srcRect t="2769" b="-2769"/>
          <a:stretch/>
        </p:blipFill>
        <p:spPr>
          <a:xfrm>
            <a:off x="0" y="6135624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34696" y="804519"/>
            <a:ext cx="9520158" cy="104923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6" y="2015732"/>
            <a:ext cx="9520158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632088-7E42-4B13-8645-6CA4616862AF}" type="datetimeFigureOut">
              <a:rPr lang="en-US" smtClean="0"/>
              <a:t>2/29/2016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34695" y="329307"/>
            <a:ext cx="5855719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6141705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3713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7" r:id="rId1"/>
    <p:sldLayoutId id="2147484038" r:id="rId2"/>
    <p:sldLayoutId id="2147484039" r:id="rId3"/>
    <p:sldLayoutId id="2147484040" r:id="rId4"/>
    <p:sldLayoutId id="2147484041" r:id="rId5"/>
    <p:sldLayoutId id="2147484042" r:id="rId6"/>
    <p:sldLayoutId id="2147484043" r:id="rId7"/>
    <p:sldLayoutId id="2147484044" r:id="rId8"/>
    <p:sldLayoutId id="2147484045" r:id="rId9"/>
    <p:sldLayoutId id="2147484046" r:id="rId10"/>
    <p:sldLayoutId id="214748404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ma-assn.org/ama/pub/physician-resources/solutions-managing-your-practice/coding-billing-insurance/hipaahealth-insurance-portability-accountability-act/hipaa-violations-enforcement.page" TargetMode="External"/><Relationship Id="rId2" Type="http://schemas.openxmlformats.org/officeDocument/2006/relationships/hyperlink" Target="https://en.wikipedia.org/wiki/Protected_health_information" TargetMode="Externa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://www.chiamass.gov/assets/docs/p/apcd/release1/data-release-regulation-957-5.pdf" TargetMode="External"/><Relationship Id="rId4" Type="http://schemas.openxmlformats.org/officeDocument/2006/relationships/hyperlink" Target="http://www.chiamass.gov/privacy-progra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Protected Health Information and APCD Security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Spyridon Ganas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458700" y="60388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2957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391"/>
    </mc:Choice>
    <mc:Fallback>
      <p:transition spd="slow" advTm="83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PHI?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4696" y="2015732"/>
            <a:ext cx="9520158" cy="3922731"/>
          </a:xfrm>
        </p:spPr>
        <p:txBody>
          <a:bodyPr>
            <a:normAutofit/>
          </a:bodyPr>
          <a:lstStyle/>
          <a:p>
            <a:r>
              <a:rPr lang="en-US" dirty="0"/>
              <a:t>Wikipedia defines Protected Health Information (PHI) as “any information about health status, provision of health care, or payment for health care” that “can be linked to a specific individual.”</a:t>
            </a:r>
          </a:p>
          <a:p>
            <a:r>
              <a:rPr lang="en-US" dirty="0"/>
              <a:t>PHI can include:</a:t>
            </a:r>
          </a:p>
          <a:p>
            <a:pPr lvl="1"/>
            <a:r>
              <a:rPr lang="en-US" dirty="0"/>
              <a:t>Medical records</a:t>
            </a:r>
          </a:p>
          <a:p>
            <a:pPr lvl="1"/>
            <a:r>
              <a:rPr lang="en-US" dirty="0"/>
              <a:t>Insurance company bills</a:t>
            </a:r>
          </a:p>
          <a:p>
            <a:pPr lvl="1"/>
            <a:r>
              <a:rPr lang="en-US" dirty="0"/>
              <a:t>Referral and prior authorization documents</a:t>
            </a:r>
          </a:p>
          <a:p>
            <a:pPr lvl="1"/>
            <a:r>
              <a:rPr lang="en-US" dirty="0"/>
              <a:t>Medical test results</a:t>
            </a:r>
          </a:p>
          <a:p>
            <a:r>
              <a:rPr lang="en-US" dirty="0"/>
              <a:t>Unauthorized release of PHI can lead to fines of up to $50,000 per incident.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470130" y="6172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627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998"/>
    </mc:Choice>
    <mc:Fallback>
      <p:transition spd="slow" advTm="259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PHI Identifiers</a:t>
            </a:r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5952" y="1913383"/>
            <a:ext cx="6928192" cy="40946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458700" y="6172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3822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431"/>
    </mc:Choice>
    <mc:Fallback>
      <p:transition spd="slow" advTm="404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PHI in the APCD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Date elements containing PHI identifiers are encrypted in the APCD</a:t>
            </a:r>
          </a:p>
          <a:p>
            <a:r>
              <a:rPr lang="en-US" dirty="0"/>
              <a:t>CHIA classifies data elements based on the data’s security risk:</a:t>
            </a:r>
          </a:p>
          <a:p>
            <a:pPr lvl="1"/>
            <a:r>
              <a:rPr lang="en-US" dirty="0"/>
              <a:t>Level 1 – Public Use</a:t>
            </a:r>
          </a:p>
          <a:p>
            <a:pPr lvl="1"/>
            <a:r>
              <a:rPr lang="en-US" dirty="0"/>
              <a:t>Level 2 – Restricted; Available to Government Agencies, Providers, Payer, Researchers and Qualified Individuals following approval by the Data Privacy Committee.</a:t>
            </a:r>
          </a:p>
          <a:p>
            <a:pPr lvl="1"/>
            <a:r>
              <a:rPr lang="en-US" dirty="0"/>
              <a:t>Level 3 – No Release; Available to Government Agencies, Providers, Payer following approval by the Data Privacy Committee.</a:t>
            </a: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504420" y="6248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3822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445"/>
    </mc:Choice>
    <mc:Fallback>
      <p:transition spd="slow" advTm="554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Limited Data Sets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Limited Data Sets (LDS) are a subset of APCD data that were designed to exclude PHI identifiers.</a:t>
            </a:r>
          </a:p>
          <a:p>
            <a:r>
              <a:rPr lang="en-US" dirty="0" err="1"/>
              <a:t>LDSes</a:t>
            </a:r>
            <a:r>
              <a:rPr lang="en-US" dirty="0"/>
              <a:t> have been pre-approved for release to researchers</a:t>
            </a:r>
          </a:p>
          <a:p>
            <a:r>
              <a:rPr lang="en-US" dirty="0"/>
              <a:t>When a researcher requests only LDS data, their request is fast-tracked and they are able to avoid the full data privacy committee review.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573000" y="60388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3822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574"/>
    </mc:Choice>
    <mc:Fallback>
      <p:transition spd="slow" advTm="225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Social Security Numbers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Columns containing Social Security numbers and other highly sensitive data are encrypted.</a:t>
            </a:r>
          </a:p>
          <a:p>
            <a:r>
              <a:rPr lang="en-US" dirty="0"/>
              <a:t>Unencrypted columns might accidentally contain Social Security numbers.</a:t>
            </a:r>
          </a:p>
          <a:p>
            <a:pPr lvl="1"/>
            <a:r>
              <a:rPr lang="en-US" dirty="0"/>
              <a:t>Social Security numbers can show up in many different columns in the APCD. For example, they may appear as the medical record number, the  Patient ID or the Provider ID.</a:t>
            </a:r>
          </a:p>
          <a:p>
            <a:r>
              <a:rPr lang="en-US" dirty="0"/>
              <a:t> Regular expression pattern matching code is used to search for any values that could possibly be Social Security numbers.</a:t>
            </a:r>
          </a:p>
          <a:p>
            <a:r>
              <a:rPr lang="en-US" dirty="0"/>
              <a:t>Those values are then redacted to insure that Social Security numbers are not accidentally release.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43584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8406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865"/>
    </mc:Choice>
    <mc:Fallback>
      <p:transition spd="slow" advTm="378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https://en.wikipedia.org/wiki/Protected_health_information</a:t>
            </a:r>
            <a:endParaRPr lang="en-US" dirty="0"/>
          </a:p>
          <a:p>
            <a:r>
              <a:rPr lang="en-US" dirty="0">
                <a:hlinkClick r:id="rId3"/>
              </a:rPr>
              <a:t>http://www.ama-assn.org/ama/pub/physician-resources/solutions-managing-your-practice/coding-billing-insurance/hipaahealth-insurance-portability-accountability-act/hipaa-violations-enforcement.page</a:t>
            </a:r>
            <a:endParaRPr lang="en-US" dirty="0"/>
          </a:p>
          <a:p>
            <a:r>
              <a:rPr lang="en-US" dirty="0">
                <a:hlinkClick r:id="rId4"/>
              </a:rPr>
              <a:t>http://www.chiamass.gov/privacy-program/</a:t>
            </a:r>
            <a:endParaRPr lang="en-US" dirty="0"/>
          </a:p>
          <a:p>
            <a:r>
              <a:rPr lang="en-US" dirty="0">
                <a:hlinkClick r:id="rId5"/>
              </a:rPr>
              <a:t>http://www.chiamass.gov/assets/docs/p/apcd/release1/data-release-regulation-957-5.pdf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3822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19"/>
    </mc:Choice>
    <mc:Fallback>
      <p:transition spd="slow" advTm="5219"/>
    </mc:Fallback>
  </mc:AlternateContent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EDEBE7"/>
      </a:lt2>
      <a:accent1>
        <a:srgbClr val="5FA534"/>
      </a:accent1>
      <a:accent2>
        <a:srgbClr val="DCAB34"/>
      </a:accent2>
      <a:accent3>
        <a:srgbClr val="D26D23"/>
      </a:accent3>
      <a:accent4>
        <a:srgbClr val="972323"/>
      </a:accent4>
      <a:accent5>
        <a:srgbClr val="236797"/>
      </a:accent5>
      <a:accent6>
        <a:srgbClr val="2FB6C6"/>
      </a:accent6>
      <a:hlink>
        <a:srgbClr val="8FC639"/>
      </a:hlink>
      <a:folHlink>
        <a:srgbClr val="E7C272"/>
      </a:folHlink>
    </a:clrScheme>
    <a:fontScheme name="Gallery">
      <a:majorFont>
        <a:latin typeface="Palatino Linotype" panose="020405020505050303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AC464412-510E-4F2B-8947-A0DDBD02899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TM02900688[[fn=Facet]]</Template>
  <TotalTime>71</TotalTime>
  <Words>328</Words>
  <Application>Microsoft Office PowerPoint</Application>
  <PresentationFormat>Widescreen</PresentationFormat>
  <Paragraphs>32</Paragraphs>
  <Slides>7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Calibri Light</vt:lpstr>
      <vt:lpstr>Palatino Linotype</vt:lpstr>
      <vt:lpstr>Wingdings 2</vt:lpstr>
      <vt:lpstr>HDOfficeLightV0</vt:lpstr>
      <vt:lpstr>Gallery</vt:lpstr>
      <vt:lpstr>Protected Health Information and APCD Security</vt:lpstr>
      <vt:lpstr>What is PHI?</vt:lpstr>
      <vt:lpstr>PHI Identifiers</vt:lpstr>
      <vt:lpstr>PHI in the APCD</vt:lpstr>
      <vt:lpstr>Limited Data Sets</vt:lpstr>
      <vt:lpstr>Social Security Numbers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Spyridon Ganas</dc:creator>
  <cp:lastModifiedBy>Spyridon Ganas</cp:lastModifiedBy>
  <cp:revision>11</cp:revision>
  <dcterms:created xsi:type="dcterms:W3CDTF">2016-02-20T19:00:40Z</dcterms:created>
  <dcterms:modified xsi:type="dcterms:W3CDTF">2016-03-01T02:33:25Z</dcterms:modified>
</cp:coreProperties>
</file>

<file path=docProps/thumbnail.jpeg>
</file>